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4" r:id="rId1"/>
  </p:sldMasterIdLst>
  <p:notesMasterIdLst>
    <p:notesMasterId r:id="rId25"/>
  </p:notesMasterIdLst>
  <p:handoutMasterIdLst>
    <p:handoutMasterId r:id="rId26"/>
  </p:handoutMasterIdLst>
  <p:sldIdLst>
    <p:sldId id="328" r:id="rId2"/>
    <p:sldId id="334" r:id="rId3"/>
    <p:sldId id="263" r:id="rId4"/>
    <p:sldId id="276" r:id="rId5"/>
    <p:sldId id="287" r:id="rId6"/>
    <p:sldId id="267" r:id="rId7"/>
    <p:sldId id="257" r:id="rId8"/>
    <p:sldId id="270" r:id="rId9"/>
    <p:sldId id="335" r:id="rId10"/>
    <p:sldId id="259" r:id="rId11"/>
    <p:sldId id="336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3E2"/>
    <a:srgbClr val="7FAAFF"/>
    <a:srgbClr val="7FC6FF"/>
    <a:srgbClr val="969696"/>
    <a:srgbClr val="003366"/>
    <a:srgbClr val="333333"/>
    <a:srgbClr val="7F7F7F"/>
    <a:srgbClr val="3379CD"/>
    <a:srgbClr val="CC00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8"/>
    <p:restoredTop sz="83110" autoAdjust="0"/>
  </p:normalViewPr>
  <p:slideViewPr>
    <p:cSldViewPr snapToGrid="0" snapToObjects="1">
      <p:cViewPr>
        <p:scale>
          <a:sx n="130" d="100"/>
          <a:sy n="130" d="100"/>
        </p:scale>
        <p:origin x="368" y="16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9" d="100"/>
        <a:sy n="149" d="100"/>
      </p:scale>
      <p:origin x="0" y="6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7FAF4CF-5BFF-CD4D-B72C-6F467672C1FD}" type="datetime1">
              <a:rPr lang="de-DE"/>
              <a:pPr>
                <a:defRPr/>
              </a:pPr>
              <a:t>28.04.22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87B7582-FF21-1E4A-9A48-DFEDC81367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22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2009670-753E-7A4B-81CA-A5E1B867BB5F}" type="datetime1">
              <a:rPr lang="de-DE"/>
              <a:pPr>
                <a:defRPr/>
              </a:pPr>
              <a:t>28.04.22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55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33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39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28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• extreme Darstellung zweier</a:t>
            </a:r>
            <a:r>
              <a:rPr lang="en-US" baseline="0"/>
              <a:t> gegensätzlicher Positionen</a:t>
            </a:r>
          </a:p>
          <a:p>
            <a:r>
              <a:rPr lang="en-US" baseline="0"/>
              <a:t>• entspricht der Situation ca. 1960–1990</a:t>
            </a:r>
          </a:p>
          <a:p>
            <a:r>
              <a:rPr lang="en-US" baseline="0"/>
              <a:t>• moderen Arbeiten kombinieren oft beide Ansätze: Korpusdaten werden mit Introspektion interpretiert; Theoriebildung; empirische Überprüfung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5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HS</a:t>
            </a:r>
            <a:r>
              <a:rPr lang="en-US" baseline="0"/>
              <a:t> = advanced seminar</a:t>
            </a:r>
          </a:p>
          <a:p>
            <a:r>
              <a:rPr lang="en-US" baseline="0"/>
              <a:t>Ü = practical course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1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67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31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8" descr="univ-erlangen-schloss.png">
            <a:extLst>
              <a:ext uri="{FF2B5EF4-FFF2-40B4-BE49-F238E27FC236}">
                <a16:creationId xmlns:a16="http://schemas.microsoft.com/office/drawing/2014/main" id="{7B58DB9B-2397-8F43-A053-8DB390C7A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665" y="-29497"/>
            <a:ext cx="12250994" cy="479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9833" y="4736199"/>
            <a:ext cx="12241162" cy="169603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527901" y="1252800"/>
            <a:ext cx="11155299" cy="1620000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27901" y="3402000"/>
            <a:ext cx="5731299" cy="10800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D04252-E9F9-F540-96EF-9EB9EFF7517F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9" name="Bild 3" descr="fau-logo-philtheo.eps">
              <a:extLst>
                <a:ext uri="{FF2B5EF4-FFF2-40B4-BE49-F238E27FC236}">
                  <a16:creationId xmlns:a16="http://schemas.microsoft.com/office/drawing/2014/main" id="{88F355EF-D6BF-6F4B-BFB6-048C4C5722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FD485E-00B0-7E49-AA89-9FC847CCDC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277200">
              <a:lnSpc>
                <a:spcPct val="100000"/>
              </a:lnSpc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2EC-DA1E-BD42-AD03-30BD15DD2A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E80DB-2A8A-884F-8FF5-12774005A8A0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1" name="Bild 3" descr="fau-logo-philtheo.eps">
              <a:extLst>
                <a:ext uri="{FF2B5EF4-FFF2-40B4-BE49-F238E27FC236}">
                  <a16:creationId xmlns:a16="http://schemas.microsoft.com/office/drawing/2014/main" id="{8EE49C85-F250-2D4C-82B9-05364CD5EF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6E049-BD56-A441-A673-EB3D487F4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  <p:cxnSp>
        <p:nvCxnSpPr>
          <p:cNvPr id="19" name="Gerade Verbindung 3">
            <a:extLst>
              <a:ext uri="{FF2B5EF4-FFF2-40B4-BE49-F238E27FC236}">
                <a16:creationId xmlns:a16="http://schemas.microsoft.com/office/drawing/2014/main" id="{6E1F1AA7-045B-6447-B0FB-D4241D74466E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8C2CA6-C9C5-A64A-B7EB-92712A723451}"/>
              </a:ext>
            </a:extLst>
          </p:cNvPr>
          <p:cNvGrpSpPr/>
          <p:nvPr userDrawn="1"/>
        </p:nvGrpSpPr>
        <p:grpSpPr>
          <a:xfrm>
            <a:off x="-29498" y="-39329"/>
            <a:ext cx="12241163" cy="2035399"/>
            <a:chOff x="-29498" y="-39329"/>
            <a:chExt cx="12241163" cy="2035399"/>
          </a:xfrm>
        </p:grpSpPr>
        <p:pic>
          <p:nvPicPr>
            <p:cNvPr id="12" name="Bild 8" descr="univ-erlangen-schloss.png">
              <a:extLst>
                <a:ext uri="{FF2B5EF4-FFF2-40B4-BE49-F238E27FC236}">
                  <a16:creationId xmlns:a16="http://schemas.microsoft.com/office/drawing/2014/main" id="{BF8AD4A6-784D-4642-B60A-0AE9CCF48E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9497" y="-39329"/>
              <a:ext cx="12241162" cy="189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29498" y="1850979"/>
              <a:ext cx="12241162" cy="1450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18474" y="3247200"/>
            <a:ext cx="11164726" cy="900000"/>
          </a:xfrm>
        </p:spPr>
        <p:txBody>
          <a:bodyPr>
            <a:normAutofit/>
          </a:bodyPr>
          <a:lstStyle>
            <a:lvl1pPr algn="l">
              <a:lnSpc>
                <a:spcPts val="3400"/>
              </a:lnSpc>
              <a:defRPr sz="2800" b="1" cap="none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4DE6E2-382D-6D41-AC96-C51B46D2462B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0" name="Bild 3" descr="fau-logo-philtheo.eps">
              <a:extLst>
                <a:ext uri="{FF2B5EF4-FFF2-40B4-BE49-F238E27FC236}">
                  <a16:creationId xmlns:a16="http://schemas.microsoft.com/office/drawing/2014/main" id="{4C147F8A-96D3-3D4E-99B7-B6A4370BD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771729-180A-4347-BFAF-4667E4FD35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540067" y="1008672"/>
            <a:ext cx="5398820" cy="5399328"/>
          </a:xfrm>
        </p:spPr>
        <p:txBody>
          <a:bodyPr/>
          <a:lstStyle>
            <a:lvl1pPr marL="277200">
              <a:lnSpc>
                <a:spcPts val="2400"/>
              </a:lnSpc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284380" y="1008672"/>
            <a:ext cx="5398820" cy="5399328"/>
          </a:xfrm>
        </p:spPr>
        <p:txBody>
          <a:bodyPr/>
          <a:lstStyle>
            <a:lvl1pPr marL="2772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A5AE6-B44D-2A4D-BE58-918F869F6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4" name="Gerade Verbindung 3">
            <a:extLst>
              <a:ext uri="{FF2B5EF4-FFF2-40B4-BE49-F238E27FC236}">
                <a16:creationId xmlns:a16="http://schemas.microsoft.com/office/drawing/2014/main" id="{575F0DE8-8D5F-BF4F-A2AB-1DE0EA30E591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AD34F-351F-9245-AE35-B5236F7E6C38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6" name="Bild 3" descr="fau-logo-philtheo.eps">
              <a:extLst>
                <a:ext uri="{FF2B5EF4-FFF2-40B4-BE49-F238E27FC236}">
                  <a16:creationId xmlns:a16="http://schemas.microsoft.com/office/drawing/2014/main" id="{211A4B8E-733C-EB4A-8A76-E1DD2298BB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539C13-1707-5247-861E-6BAD8C695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1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1727317" y="1074038"/>
            <a:ext cx="8640000" cy="4860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951538"/>
            <a:ext cx="73152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AD236-35BB-E04B-9C01-0FD39D2313F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8A872-49C4-D941-A28D-EF8DAC8973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3" name="Gerade Verbindung 3">
            <a:extLst>
              <a:ext uri="{FF2B5EF4-FFF2-40B4-BE49-F238E27FC236}">
                <a16:creationId xmlns:a16="http://schemas.microsoft.com/office/drawing/2014/main" id="{868557BC-0967-3849-8944-03742BFD51E0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6655F-B82E-6541-8E8F-33323E5F9D3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5" name="Bild 3" descr="fau-logo-philtheo.eps">
              <a:extLst>
                <a:ext uri="{FF2B5EF4-FFF2-40B4-BE49-F238E27FC236}">
                  <a16:creationId xmlns:a16="http://schemas.microsoft.com/office/drawing/2014/main" id="{9AE72333-E2D8-D44F-872A-154EC95180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47F3-3315-3B45-B5BB-4E54DB181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01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C094-EDEF-0E4B-8709-136C6E48B2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0" name="Gerade Verbindung 3">
            <a:extLst>
              <a:ext uri="{FF2B5EF4-FFF2-40B4-BE49-F238E27FC236}">
                <a16:creationId xmlns:a16="http://schemas.microsoft.com/office/drawing/2014/main" id="{DA1C50B9-A503-D74E-B854-D2BAF4955FDA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52AAE-68BF-DB47-BE7C-61A3B382E61A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2" name="Bild 3" descr="fau-logo-philtheo.eps">
              <a:extLst>
                <a:ext uri="{FF2B5EF4-FFF2-40B4-BE49-F238E27FC236}">
                  <a16:creationId xmlns:a16="http://schemas.microsoft.com/office/drawing/2014/main" id="{54437FB7-B355-994F-9726-E43CA0430F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5E6038-F9F4-824F-A449-27E52EA69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70295C-8D87-2441-88D6-71D6B36DA00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7" name="Bild 3" descr="fau-logo-philtheo.eps">
              <a:extLst>
                <a:ext uri="{FF2B5EF4-FFF2-40B4-BE49-F238E27FC236}">
                  <a16:creationId xmlns:a16="http://schemas.microsoft.com/office/drawing/2014/main" id="{6786D189-6398-FE47-BA50-646FFC177A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CB924-1ECC-3A4F-BAE0-639D792C4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99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527901" y="122548"/>
            <a:ext cx="7720553" cy="7235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27901" y="1008668"/>
            <a:ext cx="11156101" cy="54000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82868" y="6408741"/>
            <a:ext cx="601133" cy="449259"/>
          </a:xfrm>
          <a:prstGeom prst="rect">
            <a:avLst/>
          </a:prstGeom>
        </p:spPr>
        <p:txBody>
          <a:bodyPr vert="horz" lIns="91440" tIns="0" rIns="0" bIns="0" rtlCol="0" anchor="ctr" anchorCtr="0"/>
          <a:lstStyle>
            <a:lvl1pPr algn="r">
              <a:defRPr sz="1100">
                <a:solidFill>
                  <a:srgbClr val="969696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742586CB-AD95-7B43-A4BD-A094174458C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26F0D-D5F3-CB4D-ACEC-2A4809B8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4426" y="6408740"/>
            <a:ext cx="9952417" cy="44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de-DE" dirty="0"/>
              <a:t>Prof. Dr. Stefan Evert | Lehrstuhl für Korpus- und Computerlinguistik | www.linguistik.uni-erlangen.de | www.stefan-evert.de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78" r:id="rId5"/>
    <p:sldLayoutId id="2147483964" r:id="rId6"/>
    <p:sldLayoutId id="2147483965" r:id="rId7"/>
  </p:sldLayoutIdLst>
  <p:hf hdr="0" ftr="0" dt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Candara" panose="020E0502030303020204" pitchFamily="34" charset="0"/>
          <a:ea typeface="ＭＳ Ｐゴシック" charset="0"/>
          <a:cs typeface="Calibri" panose="020F0502020204030204" pitchFamily="34" charset="0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9pPr>
    </p:titleStyle>
    <p:bodyStyle>
      <a:lvl1pPr marL="236538" indent="-276225" algn="l" defTabSz="457200" rtl="0" eaLnBrk="1" fontAlgn="base" hangingPunct="1">
        <a:lnSpc>
          <a:spcPts val="2400"/>
        </a:lnSpc>
        <a:spcBef>
          <a:spcPts val="480"/>
        </a:spcBef>
        <a:spcAft>
          <a:spcPct val="0"/>
        </a:spcAft>
        <a:buClr>
          <a:srgbClr val="003366"/>
        </a:buClr>
        <a:buSzPct val="100000"/>
        <a:buFont typeface="Lucida Grande" charset="0"/>
        <a:buChar char="●"/>
        <a:defRPr sz="20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30238" indent="-273050" algn="l" defTabSz="457200" rtl="0" eaLnBrk="1" fontAlgn="base" hangingPunct="1">
        <a:lnSpc>
          <a:spcPts val="2200"/>
        </a:lnSpc>
        <a:spcBef>
          <a:spcPts val="432"/>
        </a:spcBef>
        <a:spcAft>
          <a:spcPct val="0"/>
        </a:spcAft>
        <a:buClr>
          <a:srgbClr val="003366"/>
        </a:buClr>
        <a:buSzPct val="80000"/>
        <a:buFont typeface="Lucida Grande" charset="0"/>
        <a:buChar char="●"/>
        <a:tabLst/>
        <a:defRPr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93980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203325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46685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trumparchive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rpora.linguistik.uni-erlangen.de/cqpweb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703263" algn="l"/>
              </a:tabLst>
            </a:pPr>
            <a:r>
              <a:rPr lang="en-US" b="0" dirty="0"/>
              <a:t>HS Corpus Linguistics / Korpuslinguistik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	Introduction &amp; Techniques of corpus linguistics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Prof. Dr. Stephanie Evert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Chair of Computational Corpus Linguistics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www.linguistik.uni-erlangen.de</a:t>
            </a:r>
          </a:p>
        </p:txBody>
      </p:sp>
    </p:spTree>
    <p:extLst>
      <p:ext uri="{BB962C8B-B14F-4D97-AF65-F5344CB8AC3E}">
        <p14:creationId xmlns:p14="http://schemas.microsoft.com/office/powerpoint/2010/main" val="108370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66" y="1008672"/>
            <a:ext cx="6772000" cy="5399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/>
              <a:t>Who are you? And how do I pronounce your name?</a:t>
            </a:r>
          </a:p>
          <a:p>
            <a:pPr lvl="2"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r>
              <a:rPr lang="en-US" sz="2400"/>
              <a:t>Which degree programme</a:t>
            </a:r>
            <a:br>
              <a:rPr lang="en-US" sz="2400"/>
            </a:br>
            <a:r>
              <a:rPr lang="en-US" sz="2400"/>
              <a:t>are you enrolled in?</a:t>
            </a:r>
            <a:endParaRPr lang="en-US" sz="2200"/>
          </a:p>
          <a:p>
            <a:pPr lvl="2"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r>
              <a:rPr lang="en-US" sz="2400"/>
              <a:t>What background do you have in linguistics, corpus research, computer science, NLP?</a:t>
            </a:r>
          </a:p>
          <a:p>
            <a:pPr lvl="2">
              <a:lnSpc>
                <a:spcPct val="100000"/>
              </a:lnSpc>
            </a:pPr>
            <a:endParaRPr lang="en-US" sz="1800"/>
          </a:p>
          <a:p>
            <a:r>
              <a:rPr lang="en-US" sz="2400"/>
              <a:t>What do you know about corpus linguistics?</a:t>
            </a:r>
          </a:p>
          <a:p>
            <a:r>
              <a:rPr lang="en-US" sz="2400"/>
              <a:t>Have you ever worked with corpora?</a:t>
            </a:r>
          </a:p>
          <a:p>
            <a:r>
              <a:rPr lang="en-US" sz="2400"/>
              <a:t>How could your own research benefit from corpora?</a:t>
            </a:r>
          </a:p>
          <a:p>
            <a:pPr lvl="2"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r>
              <a:rPr lang="en-US" sz="2400"/>
              <a:t>What do you expect from this seminar?</a:t>
            </a:r>
          </a:p>
          <a:p>
            <a:pPr lvl="2"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 sz="2400"/>
              <a:t>Any other questions?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66" y="641640"/>
            <a:ext cx="4529251" cy="5400675"/>
          </a:xfrm>
        </p:spPr>
      </p:pic>
      <p:sp>
        <p:nvSpPr>
          <p:cNvPr id="5" name="Rounded Rectangular Callout 4"/>
          <p:cNvSpPr/>
          <p:nvPr/>
        </p:nvSpPr>
        <p:spPr>
          <a:xfrm>
            <a:off x="4346033" y="1758793"/>
            <a:ext cx="3902421" cy="1038943"/>
          </a:xfrm>
          <a:prstGeom prst="wedgeRoundRectCallout">
            <a:avLst>
              <a:gd name="adj1" fmla="val 66385"/>
              <a:gd name="adj2" fmla="val 64843"/>
              <a:gd name="adj3" fmla="val 16667"/>
            </a:avLst>
          </a:prstGeom>
          <a:gradFill>
            <a:gsLst>
              <a:gs pos="75000">
                <a:schemeClr val="accent1">
                  <a:lumMod val="73000"/>
                  <a:lumOff val="27000"/>
                </a:schemeClr>
              </a:gs>
              <a:gs pos="0">
                <a:schemeClr val="accent1">
                  <a:lumMod val="40000"/>
                </a:schemeClr>
              </a:gs>
              <a:gs pos="99000">
                <a:schemeClr val="accent1">
                  <a:lumMod val="10000"/>
                  <a:lumOff val="90000"/>
                </a:schemeClr>
              </a:gs>
            </a:gsLst>
          </a:gra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All materials in the StudOn course</a:t>
            </a:r>
            <a:b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2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 Corpus Linguistics / Korpuslinguistik – SS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288D7-B9E3-8691-F16C-CC236764DB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3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D0779F-042E-047B-2628-52AD16A9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21" y="1008668"/>
            <a:ext cx="4049378" cy="52997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57C6ED5-BC1D-7B48-70EE-B12F96FA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Techniques of corpus linguistics:</a:t>
            </a:r>
            <a:br>
              <a:rPr lang="en-US"/>
            </a:br>
            <a:r>
              <a:rPr lang="en-US"/>
              <a:t>A hands-on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5BF91-EEB8-68D7-FAA8-1F235757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01" y="1008668"/>
            <a:ext cx="7449451" cy="5400073"/>
          </a:xfrm>
        </p:spPr>
        <p:txBody>
          <a:bodyPr/>
          <a:lstStyle/>
          <a:p>
            <a:r>
              <a:rPr lang="en-US"/>
              <a:t>Goal: Understand this [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➞</a:t>
            </a:r>
            <a:r>
              <a:rPr lang="en-US"/>
              <a:t>] guy's rhetoric, terminology, phraseology and topics just in case he comes back …</a:t>
            </a:r>
          </a:p>
          <a:p>
            <a:r>
              <a:rPr lang="en-US"/>
              <a:t>How would you approach this task?</a:t>
            </a:r>
          </a:p>
          <a:p>
            <a:endParaRPr lang="en-US"/>
          </a:p>
          <a:p>
            <a:r>
              <a:rPr lang="en-US"/>
              <a:t>We need a large collection of texts written by Trump, e.g.</a:t>
            </a:r>
            <a:br>
              <a:rPr lang="en-US"/>
            </a:br>
            <a:r>
              <a:rPr lang="en-US"/>
              <a:t>the </a:t>
            </a:r>
            <a:r>
              <a:rPr lang="en-US">
                <a:solidFill>
                  <a:schemeClr val="accent2"/>
                </a:solidFill>
              </a:rPr>
              <a:t>Trump Twitter Archive </a:t>
            </a:r>
            <a:r>
              <a:rPr lang="en-US"/>
              <a:t>[</a:t>
            </a:r>
            <a:r>
              <a:rPr lang="en-US">
                <a:hlinkClick r:id="rId3"/>
              </a:rPr>
              <a:t>www.thetrumparchive.com</a:t>
            </a:r>
            <a:r>
              <a:rPr lang="en-US"/>
              <a:t>]</a:t>
            </a:r>
          </a:p>
          <a:p>
            <a:endParaRPr lang="en-US"/>
          </a:p>
          <a:p>
            <a:r>
              <a:rPr lang="en-US"/>
              <a:t>Step 1: Compile a linguistically annotated corpus (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TTA</a:t>
            </a:r>
            <a:r>
              <a:rPr lang="en-US"/>
              <a:t>)</a:t>
            </a:r>
          </a:p>
          <a:p>
            <a:r>
              <a:rPr lang="en-US"/>
              <a:t>Step 2: Upload to indexing &amp; search engine</a:t>
            </a:r>
          </a:p>
          <a:p>
            <a:r>
              <a:rPr lang="en-US"/>
              <a:t>Step 3: Analyse with corpus-linguistic techniques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6C07EF-337F-BA27-7623-807D07339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91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34A4-B87E-4744-9FAB-7EC22316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Techniques of corpus linguistics:</a:t>
            </a:r>
            <a:br>
              <a:rPr lang="en-US"/>
            </a:br>
            <a:r>
              <a:rPr lang="en-US"/>
              <a:t>A hands-on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57D27-C607-AD43-941A-69C5B5F37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01" y="1008669"/>
            <a:ext cx="11156101" cy="1153764"/>
          </a:xfrm>
        </p:spPr>
        <p:txBody>
          <a:bodyPr/>
          <a:lstStyle/>
          <a:p>
            <a:r>
              <a:rPr lang="en-US"/>
              <a:t>Hands-on experience with </a:t>
            </a:r>
            <a:r>
              <a:rPr lang="en-US">
                <a:solidFill>
                  <a:schemeClr val="accent2"/>
                </a:solidFill>
              </a:rPr>
              <a:t>CQPweb</a:t>
            </a:r>
            <a:r>
              <a:rPr lang="en-US"/>
              <a:t> and the </a:t>
            </a:r>
            <a:r>
              <a:rPr lang="en-US">
                <a:solidFill>
                  <a:schemeClr val="accent1"/>
                </a:solidFill>
              </a:rPr>
              <a:t>Trump Twitter Archive</a:t>
            </a:r>
          </a:p>
          <a:p>
            <a:pPr lvl="1"/>
            <a:r>
              <a:rPr lang="en-US"/>
              <a:t>go to </a:t>
            </a:r>
            <a:r>
              <a:rPr lang="en-US">
                <a:hlinkClick r:id="rId2"/>
              </a:rPr>
              <a:t>https://corpora.linguistik.uni-erlangen.de/cqpweb/</a:t>
            </a:r>
            <a:r>
              <a:rPr lang="en-US"/>
              <a:t> and login as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student1</a:t>
            </a:r>
            <a:r>
              <a:rPr lang="en-US"/>
              <a:t> …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student15</a:t>
            </a:r>
          </a:p>
          <a:p>
            <a:pPr lvl="1"/>
            <a:r>
              <a:rPr lang="en-US"/>
              <a:t>select corpus </a:t>
            </a:r>
            <a:r>
              <a:rPr lang="en-US" i="1"/>
              <a:t>Trump Twitter Archive</a:t>
            </a:r>
            <a:r>
              <a:rPr lang="en-US"/>
              <a:t> from “Political Tweets” section</a:t>
            </a:r>
          </a:p>
          <a:p>
            <a:pPr lvl="1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D31342-922E-524C-83A7-D4D4066C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6" b="18711"/>
          <a:stretch/>
        </p:blipFill>
        <p:spPr>
          <a:xfrm>
            <a:off x="980646" y="2162433"/>
            <a:ext cx="10033000" cy="4695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D97E7-0A9A-88DA-AC63-7763E2F59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087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E7C946-576F-5140-955A-56ACDA67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search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99FD48-8E13-8340-AAC9-33F5E7BD1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7"/>
          <a:stretch/>
        </p:blipFill>
        <p:spPr>
          <a:xfrm>
            <a:off x="1049868" y="908907"/>
            <a:ext cx="10033000" cy="594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1C639066-7645-CA49-BD33-407D4E3525B8}"/>
              </a:ext>
            </a:extLst>
          </p:cNvPr>
          <p:cNvSpPr/>
          <p:nvPr/>
        </p:nvSpPr>
        <p:spPr>
          <a:xfrm rot="1100332">
            <a:off x="5424138" y="2099425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56C86-09CB-8EA2-202F-8FCF3869B9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36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32FC-6BFF-1B42-8872-666D2C58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Concordance (kwic = key word in context)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D80208-4259-FB43-A4E7-7E9B5371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/>
          <a:stretch/>
        </p:blipFill>
        <p:spPr>
          <a:xfrm>
            <a:off x="1079500" y="920343"/>
            <a:ext cx="10033000" cy="5937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B13B7A2-E5D2-9845-81B0-A75D8516E69A}"/>
              </a:ext>
            </a:extLst>
          </p:cNvPr>
          <p:cNvGrpSpPr/>
          <p:nvPr/>
        </p:nvGrpSpPr>
        <p:grpSpPr>
          <a:xfrm>
            <a:off x="9209459" y="1316239"/>
            <a:ext cx="2644815" cy="900001"/>
            <a:chOff x="9209459" y="1316239"/>
            <a:chExt cx="2644815" cy="9000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C78D6A-BB28-CE48-A590-0E628FC1224D}"/>
                </a:ext>
              </a:extLst>
            </p:cNvPr>
            <p:cNvSpPr txBox="1"/>
            <p:nvPr/>
          </p:nvSpPr>
          <p:spPr>
            <a:xfrm>
              <a:off x="10020873" y="1441225"/>
              <a:ext cx="1833401" cy="775015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frequency information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C686BE-D121-0840-9F76-48214CA9F32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209459" y="1316239"/>
              <a:ext cx="811414" cy="51249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39EA8A-E969-7E4F-8365-694CEF3AF39D}"/>
              </a:ext>
            </a:extLst>
          </p:cNvPr>
          <p:cNvGrpSpPr/>
          <p:nvPr/>
        </p:nvGrpSpPr>
        <p:grpSpPr>
          <a:xfrm>
            <a:off x="6973420" y="1828733"/>
            <a:ext cx="2475952" cy="1074828"/>
            <a:chOff x="8340851" y="1248175"/>
            <a:chExt cx="2475952" cy="10748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D71975-FEA4-5C41-A258-1EF3F20B2BF6}"/>
                </a:ext>
              </a:extLst>
            </p:cNvPr>
            <p:cNvSpPr txBox="1"/>
            <p:nvPr/>
          </p:nvSpPr>
          <p:spPr>
            <a:xfrm>
              <a:off x="8340851" y="1917320"/>
              <a:ext cx="2475952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random ordering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5E0D024-C712-874D-872A-F046071CC04D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9152188" y="1248175"/>
              <a:ext cx="426639" cy="66914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EFB54F-B7E3-DD4F-B9D7-F16096FAF09B}"/>
              </a:ext>
            </a:extLst>
          </p:cNvPr>
          <p:cNvGrpSpPr/>
          <p:nvPr/>
        </p:nvGrpSpPr>
        <p:grpSpPr>
          <a:xfrm>
            <a:off x="7687678" y="3454464"/>
            <a:ext cx="3136841" cy="530669"/>
            <a:chOff x="9209459" y="1316239"/>
            <a:chExt cx="3136841" cy="5306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A5E18A-8DBA-BF42-A8CA-10146FF39E9F}"/>
                </a:ext>
              </a:extLst>
            </p:cNvPr>
            <p:cNvSpPr txBox="1"/>
            <p:nvPr/>
          </p:nvSpPr>
          <p:spPr>
            <a:xfrm>
              <a:off x="10020873" y="1441225"/>
              <a:ext cx="2325427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click for context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F72494-DB37-5F4D-A764-45DE03C87CD9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9209459" y="1316239"/>
              <a:ext cx="811414" cy="32782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21AB48-AEA7-364A-88C2-03EC1333DCF6}"/>
              </a:ext>
            </a:extLst>
          </p:cNvPr>
          <p:cNvGrpSpPr/>
          <p:nvPr/>
        </p:nvGrpSpPr>
        <p:grpSpPr>
          <a:xfrm>
            <a:off x="650880" y="3454465"/>
            <a:ext cx="2475952" cy="2590461"/>
            <a:chOff x="8328494" y="447863"/>
            <a:chExt cx="2475952" cy="25904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38E98B-B851-9941-8B4E-6C8091E1CB29}"/>
                </a:ext>
              </a:extLst>
            </p:cNvPr>
            <p:cNvSpPr txBox="1"/>
            <p:nvPr/>
          </p:nvSpPr>
          <p:spPr>
            <a:xfrm>
              <a:off x="8328494" y="2263309"/>
              <a:ext cx="2475952" cy="775015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click / hover</a:t>
              </a:r>
              <a:b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for metadata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B5388BD-D379-D94A-9C19-35ED2E2A375A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9566470" y="447863"/>
              <a:ext cx="0" cy="1815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8A14C-64DB-B468-6B64-FD8D9F7380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840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16A7-7429-E24C-A45B-D3471362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context display with formatting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94C2F9-78B2-9F46-B3D1-BEC699752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9"/>
          <a:stretch/>
        </p:blipFill>
        <p:spPr>
          <a:xfrm>
            <a:off x="1079500" y="896503"/>
            <a:ext cx="10033000" cy="5961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DA1549-EAC5-C244-B084-07670D73D1C6}"/>
              </a:ext>
            </a:extLst>
          </p:cNvPr>
          <p:cNvGrpSpPr/>
          <p:nvPr/>
        </p:nvGrpSpPr>
        <p:grpSpPr>
          <a:xfrm>
            <a:off x="6746790" y="3631534"/>
            <a:ext cx="3299254" cy="405683"/>
            <a:chOff x="9121186" y="1095236"/>
            <a:chExt cx="3299254" cy="4056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F1B89B-8119-214D-A91B-6D1F8458869E}"/>
                </a:ext>
              </a:extLst>
            </p:cNvPr>
            <p:cNvSpPr txBox="1"/>
            <p:nvPr/>
          </p:nvSpPr>
          <p:spPr>
            <a:xfrm>
              <a:off x="10095013" y="1095236"/>
              <a:ext cx="2325427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this is the match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8FD5E32-392A-8444-829F-BBF4F9D8F59A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9121186" y="1298078"/>
              <a:ext cx="973827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269BB-58E7-D709-A3DA-2413F6B9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97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0C8-6112-CA47-9601-A30C700D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subcorpus for targeted search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CB3544-AA81-6545-BD3C-3F7762A95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0"/>
          <a:stretch/>
        </p:blipFill>
        <p:spPr>
          <a:xfrm>
            <a:off x="1079500" y="932231"/>
            <a:ext cx="10033000" cy="592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B5C47AAE-6A7E-7D4C-93AB-D0B1D510B16F}"/>
              </a:ext>
            </a:extLst>
          </p:cNvPr>
          <p:cNvSpPr/>
          <p:nvPr/>
        </p:nvSpPr>
        <p:spPr>
          <a:xfrm>
            <a:off x="2593266" y="4163043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D88C1F-6503-6D4E-8D4E-3977F0539F0B}"/>
              </a:ext>
            </a:extLst>
          </p:cNvPr>
          <p:cNvGrpSpPr/>
          <p:nvPr/>
        </p:nvGrpSpPr>
        <p:grpSpPr>
          <a:xfrm>
            <a:off x="5432243" y="4493902"/>
            <a:ext cx="5054600" cy="2241550"/>
            <a:chOff x="5432243" y="4493902"/>
            <a:chExt cx="5054600" cy="2241550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07D9CFD6-8B02-7E4A-BDC8-426695B4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243" y="4493902"/>
              <a:ext cx="5054600" cy="22415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BED2AF-2E0F-8843-A111-CA353C96E8FF}"/>
                </a:ext>
              </a:extLst>
            </p:cNvPr>
            <p:cNvGrpSpPr/>
            <p:nvPr/>
          </p:nvGrpSpPr>
          <p:grpSpPr>
            <a:xfrm>
              <a:off x="5939188" y="5115698"/>
              <a:ext cx="3723796" cy="1347485"/>
              <a:chOff x="8340851" y="975518"/>
              <a:chExt cx="2475952" cy="134748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250BD4-6C05-AF4D-A77B-FAA0D33DADE0}"/>
                  </a:ext>
                </a:extLst>
              </p:cNvPr>
              <p:cNvSpPr txBox="1"/>
              <p:nvPr/>
            </p:nvSpPr>
            <p:spPr>
              <a:xfrm>
                <a:off x="8340851" y="1917320"/>
                <a:ext cx="2475952" cy="405683"/>
              </a:xfrm>
              <a:prstGeom prst="rect">
                <a:avLst/>
              </a:prstGeom>
              <a:noFill/>
              <a:effectLst/>
            </p:spPr>
            <p:txBody>
              <a:bodyPr wrap="square" lIns="72000" tIns="18000" rIns="72000" bIns="18000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accent2"/>
                    </a:solidFill>
                    <a:effectLst>
                      <a:glow rad="101600">
                        <a:schemeClr val="bg1">
                          <a:alpha val="70000"/>
                        </a:schemeClr>
                      </a:glo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only original tweets</a:t>
                </a:r>
                <a:endParaRPr lang="en-US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4C3A887-4A3E-3A4D-925C-D5211FB6A5CE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8340851" y="975518"/>
                <a:ext cx="1237976" cy="94180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  <a:effectLst>
                <a:glow rad="76200">
                  <a:schemeClr val="bg1">
                    <a:alpha val="70000"/>
                  </a:schemeClr>
                </a:glow>
              </a:effectLst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1D6AECD-600D-484A-B1B7-DBAAD4D30C52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9578827" y="975518"/>
                <a:ext cx="202758" cy="94180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  <a:effectLst>
                <a:glow rad="76200">
                  <a:schemeClr val="bg1">
                    <a:alpha val="70000"/>
                  </a:schemeClr>
                </a:glow>
              </a:effectLst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98E0C-86E3-9BA6-E6B6-C5C4E9B01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7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1C53-19A6-BD40-9799-E9A78B0F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list for hashtags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07BF472-DD17-5F4E-A0D4-F59CEB7EA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/>
          <a:stretch/>
        </p:blipFill>
        <p:spPr>
          <a:xfrm>
            <a:off x="1079500" y="920342"/>
            <a:ext cx="10033000" cy="5937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4B3A3457-55DB-6843-B2DD-0035D704434B}"/>
              </a:ext>
            </a:extLst>
          </p:cNvPr>
          <p:cNvSpPr/>
          <p:nvPr/>
        </p:nvSpPr>
        <p:spPr>
          <a:xfrm>
            <a:off x="2173136" y="2371313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85B4DA-C22B-7543-B397-FA89C6C7FD57}"/>
              </a:ext>
            </a:extLst>
          </p:cNvPr>
          <p:cNvGrpSpPr/>
          <p:nvPr/>
        </p:nvGrpSpPr>
        <p:grpSpPr>
          <a:xfrm>
            <a:off x="8143103" y="2005632"/>
            <a:ext cx="3361038" cy="1144347"/>
            <a:chOff x="9104108" y="1441225"/>
            <a:chExt cx="3361038" cy="11443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394FFF-5D57-EC41-A69D-1385467B208E}"/>
                </a:ext>
              </a:extLst>
            </p:cNvPr>
            <p:cNvSpPr txBox="1"/>
            <p:nvPr/>
          </p:nvSpPr>
          <p:spPr>
            <a:xfrm>
              <a:off x="10020873" y="1441225"/>
              <a:ext cx="2444273" cy="1144347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must compile frequency list for subcorpus first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81C41C3-6828-A640-B539-F6DB285A8F0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9104108" y="1672166"/>
              <a:ext cx="916765" cy="34123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A18B77-8752-274E-867C-00A08E94141D}"/>
              </a:ext>
            </a:extLst>
          </p:cNvPr>
          <p:cNvGrpSpPr/>
          <p:nvPr/>
        </p:nvGrpSpPr>
        <p:grpSpPr>
          <a:xfrm>
            <a:off x="7375867" y="3675630"/>
            <a:ext cx="1990555" cy="669144"/>
            <a:chOff x="8328495" y="1188880"/>
            <a:chExt cx="1990555" cy="6691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D9A525-00C1-1547-979F-2DDDE5DDFC8E}"/>
                </a:ext>
              </a:extLst>
            </p:cNvPr>
            <p:cNvSpPr txBox="1"/>
            <p:nvPr/>
          </p:nvSpPr>
          <p:spPr>
            <a:xfrm>
              <a:off x="8328495" y="1452341"/>
              <a:ext cx="1990555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hashtags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C3E538-D56E-DD48-9CAB-C8A751EB585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9120445" y="1188880"/>
              <a:ext cx="203328" cy="26346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9" name="Picture 18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3E61DE0C-AF5F-F54B-9F6A-D8FA4F44D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70" b="19783"/>
          <a:stretch/>
        </p:blipFill>
        <p:spPr>
          <a:xfrm>
            <a:off x="1760848" y="2746861"/>
            <a:ext cx="4738624" cy="406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28507-ACF4-A201-ACA7-DD72A44F1A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ADAB-BF3C-6748-93A3-C572C61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Keywords vs. reference corpus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75B978-5CC0-AC41-A8FC-B2F4403B4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0"/>
          <a:stretch/>
        </p:blipFill>
        <p:spPr>
          <a:xfrm>
            <a:off x="1079500" y="932231"/>
            <a:ext cx="10033000" cy="592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6231390F-0BB5-0145-B8F4-A334E33DD639}"/>
              </a:ext>
            </a:extLst>
          </p:cNvPr>
          <p:cNvSpPr/>
          <p:nvPr/>
        </p:nvSpPr>
        <p:spPr>
          <a:xfrm>
            <a:off x="2012498" y="2593735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9D5587-0C49-A140-9D96-B71C83707AEE}"/>
              </a:ext>
            </a:extLst>
          </p:cNvPr>
          <p:cNvGrpSpPr/>
          <p:nvPr/>
        </p:nvGrpSpPr>
        <p:grpSpPr>
          <a:xfrm>
            <a:off x="6610229" y="1310401"/>
            <a:ext cx="4502271" cy="1000313"/>
            <a:chOff x="9160173" y="-1504286"/>
            <a:chExt cx="4502271" cy="10003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53B524-197F-264F-B484-6C7AEBA0872D}"/>
                </a:ext>
              </a:extLst>
            </p:cNvPr>
            <p:cNvSpPr txBox="1"/>
            <p:nvPr/>
          </p:nvSpPr>
          <p:spPr>
            <a:xfrm>
              <a:off x="9160173" y="-1504286"/>
              <a:ext cx="4502271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suitable reference corpus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19568E-D5D2-FD4D-856C-4D17120D47A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1298528" y="-1098603"/>
              <a:ext cx="112781" cy="59463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270A8-F936-8D41-848B-9EFCD75A3A12}"/>
              </a:ext>
            </a:extLst>
          </p:cNvPr>
          <p:cNvGrpSpPr/>
          <p:nvPr/>
        </p:nvGrpSpPr>
        <p:grpSpPr>
          <a:xfrm>
            <a:off x="4831492" y="2706130"/>
            <a:ext cx="6826082" cy="1827414"/>
            <a:chOff x="8143436" y="-2585041"/>
            <a:chExt cx="6826082" cy="18274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341847-3659-4249-A42E-CC3EB74C7321}"/>
                </a:ext>
              </a:extLst>
            </p:cNvPr>
            <p:cNvSpPr txBox="1"/>
            <p:nvPr/>
          </p:nvSpPr>
          <p:spPr>
            <a:xfrm>
              <a:off x="11883812" y="-1163310"/>
              <a:ext cx="3085706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recommended settings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57DC6DB-F283-9F48-9231-F3BBB16BB07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8143436" y="-2585041"/>
              <a:ext cx="3740376" cy="162457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6730D1-AFCC-204A-8099-3AC85935A67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8823060" y="-1930132"/>
              <a:ext cx="3060752" cy="96966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0B726EF-0BB5-024C-85DD-70A78AD73314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9638603" y="-1262868"/>
              <a:ext cx="2245209" cy="3024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43F456-2A64-1E44-A66E-A1C3CA90560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1319122" y="-960468"/>
              <a:ext cx="564690" cy="9955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1A65911A-22F4-6048-AE9A-7FB6ED8B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9" y="4698482"/>
            <a:ext cx="9937750" cy="199390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666F7DA-FFB2-8141-8005-C3F710F2B103}"/>
              </a:ext>
            </a:extLst>
          </p:cNvPr>
          <p:cNvGrpSpPr/>
          <p:nvPr/>
        </p:nvGrpSpPr>
        <p:grpSpPr>
          <a:xfrm>
            <a:off x="9798908" y="5959807"/>
            <a:ext cx="2302624" cy="775015"/>
            <a:chOff x="9551650" y="1441225"/>
            <a:chExt cx="2302624" cy="77501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8F605B-41BC-2645-8A2D-86E6EDB8D4C2}"/>
                </a:ext>
              </a:extLst>
            </p:cNvPr>
            <p:cNvSpPr txBox="1"/>
            <p:nvPr/>
          </p:nvSpPr>
          <p:spPr>
            <a:xfrm>
              <a:off x="10020873" y="1441225"/>
              <a:ext cx="1833401" cy="775015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click for concordance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379325-600F-0340-B35B-4ACAD1391A36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9551650" y="1590846"/>
              <a:ext cx="469223" cy="23788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0CA50-2954-ED94-94B6-5468E72A72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5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2C1D-03D2-624C-AA5C-EB88E92E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 concordance: </a:t>
            </a:r>
            <a:r>
              <a:rPr lang="en-US" i="1"/>
              <a:t>great</a:t>
            </a:r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EAF154-AA58-8C43-8B59-D972C310B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/>
          <a:stretch/>
        </p:blipFill>
        <p:spPr>
          <a:xfrm>
            <a:off x="1079500" y="920343"/>
            <a:ext cx="10033000" cy="5937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63A55C9-F8FD-2E4B-9D30-FE532C21BAA5}"/>
              </a:ext>
            </a:extLst>
          </p:cNvPr>
          <p:cNvGrpSpPr/>
          <p:nvPr/>
        </p:nvGrpSpPr>
        <p:grpSpPr>
          <a:xfrm>
            <a:off x="7784758" y="630779"/>
            <a:ext cx="2017540" cy="1025026"/>
            <a:chOff x="10402539" y="-1504286"/>
            <a:chExt cx="2017540" cy="10250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5250A-C6A6-B242-95C5-FC74773576CD}"/>
                </a:ext>
              </a:extLst>
            </p:cNvPr>
            <p:cNvSpPr txBox="1"/>
            <p:nvPr/>
          </p:nvSpPr>
          <p:spPr>
            <a:xfrm>
              <a:off x="10402539" y="-1504286"/>
              <a:ext cx="2017540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action menu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300515-2ECD-FA4C-B90E-01EC3FD72C51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11411309" y="-1098603"/>
              <a:ext cx="362829" cy="6193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Left Arrow 11">
            <a:extLst>
              <a:ext uri="{FF2B5EF4-FFF2-40B4-BE49-F238E27FC236}">
                <a16:creationId xmlns:a16="http://schemas.microsoft.com/office/drawing/2014/main" id="{2E94D4EC-AA38-5546-B50A-D2D993E6780E}"/>
              </a:ext>
            </a:extLst>
          </p:cNvPr>
          <p:cNvSpPr/>
          <p:nvPr/>
        </p:nvSpPr>
        <p:spPr>
          <a:xfrm>
            <a:off x="9896109" y="2420740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CE803-D113-DB1D-B88F-A48D3EE96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13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1E02AE-AE9E-CE41-BB83-C60EE7C2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173E8-AC11-CA42-87E8-BBB5C17DD492}"/>
              </a:ext>
            </a:extLst>
          </p:cNvPr>
          <p:cNvSpPr txBox="1"/>
          <p:nvPr/>
        </p:nvSpPr>
        <p:spPr>
          <a:xfrm>
            <a:off x="5182929" y="1849508"/>
            <a:ext cx="1826141" cy="2062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sz="12800" dirty="0" err="1">
                <a:latin typeface="Calibri" panose="020F0502020204030204" pitchFamily="34" charset="0"/>
                <a:cs typeface="Calibri" panose="020F0502020204030204" pitchFamily="34" charset="0"/>
              </a:rPr>
              <a:t>🇬🇧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55D9DC-D7A3-D145-A751-52B95B683532}"/>
              </a:ext>
            </a:extLst>
          </p:cNvPr>
          <p:cNvGrpSpPr/>
          <p:nvPr/>
        </p:nvGrpSpPr>
        <p:grpSpPr>
          <a:xfrm>
            <a:off x="3606644" y="4314853"/>
            <a:ext cx="4978710" cy="1200329"/>
            <a:chOff x="4519253" y="4198373"/>
            <a:chExt cx="4978710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A7677F-A66C-D640-8FF6-8CA163D6DC0B}"/>
                </a:ext>
              </a:extLst>
            </p:cNvPr>
            <p:cNvSpPr txBox="1"/>
            <p:nvPr/>
          </p:nvSpPr>
          <p:spPr>
            <a:xfrm>
              <a:off x="5751871" y="4198373"/>
              <a:ext cx="37460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contributions allowed</a:t>
              </a:r>
              <a:b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(except MA English Studies)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C21DAB-ECA1-8146-8514-D3EABD40F8D5}"/>
                </a:ext>
              </a:extLst>
            </p:cNvPr>
            <p:cNvSpPr txBox="1"/>
            <p:nvPr/>
          </p:nvSpPr>
          <p:spPr>
            <a:xfrm>
              <a:off x="4519253" y="4198373"/>
              <a:ext cx="1107996" cy="12003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7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🇩🇪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FDA1-3434-DEFE-0587-57A4767217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8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D684-2508-944F-A57B-20A68127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breakdown: </a:t>
            </a:r>
            <a:r>
              <a:rPr lang="en-US" i="1"/>
              <a:t>fake</a:t>
            </a:r>
            <a:endParaRPr lang="en-US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C9C029EC-50A9-F14D-8C43-222A42D65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0"/>
          <a:stretch/>
        </p:blipFill>
        <p:spPr>
          <a:xfrm>
            <a:off x="1079500" y="932231"/>
            <a:ext cx="10033000" cy="592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31052C17-FC4B-D544-8FDD-7FD8DEF10A7D}"/>
              </a:ext>
            </a:extLst>
          </p:cNvPr>
          <p:cNvSpPr/>
          <p:nvPr/>
        </p:nvSpPr>
        <p:spPr>
          <a:xfrm>
            <a:off x="4790634" y="1864686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862B5C-92ED-CF40-BB54-D3A8C7C49967}"/>
              </a:ext>
            </a:extLst>
          </p:cNvPr>
          <p:cNvGrpSpPr/>
          <p:nvPr/>
        </p:nvGrpSpPr>
        <p:grpSpPr>
          <a:xfrm>
            <a:off x="4522573" y="122547"/>
            <a:ext cx="3534032" cy="1261410"/>
            <a:chOff x="10402539" y="-1504286"/>
            <a:chExt cx="3534032" cy="12614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C454F2-8A47-1D41-87EC-EE713377D653}"/>
                </a:ext>
              </a:extLst>
            </p:cNvPr>
            <p:cNvSpPr txBox="1"/>
            <p:nvPr/>
          </p:nvSpPr>
          <p:spPr>
            <a:xfrm>
              <a:off x="10402539" y="-1504286"/>
              <a:ext cx="3534032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full process history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9EA7F7-4906-DC43-B9F8-97691569CDFA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2169555" y="-1098603"/>
              <a:ext cx="358346" cy="85572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276A8F-75EB-BB49-9BD9-1995BC31A0C3}"/>
              </a:ext>
            </a:extLst>
          </p:cNvPr>
          <p:cNvSpPr/>
          <p:nvPr/>
        </p:nvSpPr>
        <p:spPr>
          <a:xfrm>
            <a:off x="1124465" y="2496065"/>
            <a:ext cx="9860692" cy="333632"/>
          </a:xfrm>
          <a:prstGeom prst="roundRect">
            <a:avLst/>
          </a:prstGeom>
          <a:noFill/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3E7C9-F1FC-BC97-FB47-5CD662057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9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5D40-DCE3-B34D-87E4-4D5056C9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a closer look: </a:t>
            </a:r>
            <a:r>
              <a:rPr lang="en-US" i="1"/>
              <a:t>fake news</a:t>
            </a:r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476DD38-337F-6849-A666-9EE262582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1"/>
          <a:stretch/>
        </p:blipFill>
        <p:spPr>
          <a:xfrm>
            <a:off x="1079500" y="956071"/>
            <a:ext cx="10033000" cy="590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464FE8CC-6307-BB45-8F89-E55C8C4F18AE}"/>
              </a:ext>
            </a:extLst>
          </p:cNvPr>
          <p:cNvSpPr/>
          <p:nvPr/>
        </p:nvSpPr>
        <p:spPr>
          <a:xfrm rot="2131877">
            <a:off x="5564358" y="4336036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DCAF5-839C-EFF3-86C6-6C5B25C01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39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3046-A362-D548-89B2-C038FBA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across metadata categories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895521-49E7-A14D-96FC-676413300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0"/>
          <a:stretch/>
        </p:blipFill>
        <p:spPr>
          <a:xfrm>
            <a:off x="1079500" y="932231"/>
            <a:ext cx="10033000" cy="592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F99E13-1C20-B24A-AC38-8247364A4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86" y="4169960"/>
            <a:ext cx="10922000" cy="2152650"/>
          </a:xfrm>
          <a:prstGeom prst="rect">
            <a:avLst/>
          </a:prstGeom>
          <a:ln w="38100"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24A737D-383B-264C-BAE4-4F39A6D6F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26" y="3131736"/>
            <a:ext cx="7124700" cy="2127250"/>
          </a:xfrm>
          <a:prstGeom prst="rect">
            <a:avLst/>
          </a:prstGeom>
          <a:ln w="38100"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A7033-6794-AE70-6491-F432809F3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40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18C7-57E7-9347-A37A-DA461907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Collocation analysis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5A78F2-159A-4C49-84B4-1E8F5350E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/>
          <a:stretch/>
        </p:blipFill>
        <p:spPr>
          <a:xfrm>
            <a:off x="1079500" y="920343"/>
            <a:ext cx="10033000" cy="5937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656597-AF2A-2A46-A7C9-7E338A3B5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" r="528" b="18323"/>
          <a:stretch/>
        </p:blipFill>
        <p:spPr>
          <a:xfrm>
            <a:off x="3818238" y="5353936"/>
            <a:ext cx="8155460" cy="1381516"/>
          </a:xfrm>
          <a:prstGeom prst="rect">
            <a:avLst/>
          </a:prstGeom>
          <a:ln w="38100"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E1859-98BD-7548-87D6-A4F659F00BD1}"/>
              </a:ext>
            </a:extLst>
          </p:cNvPr>
          <p:cNvGrpSpPr/>
          <p:nvPr/>
        </p:nvGrpSpPr>
        <p:grpSpPr>
          <a:xfrm>
            <a:off x="3793524" y="131285"/>
            <a:ext cx="4349579" cy="1561591"/>
            <a:chOff x="9311025" y="-1504286"/>
            <a:chExt cx="4349579" cy="1561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0FA296-946D-2D4C-9A76-B3983E8845AE}"/>
                </a:ext>
              </a:extLst>
            </p:cNvPr>
            <p:cNvSpPr txBox="1"/>
            <p:nvPr/>
          </p:nvSpPr>
          <p:spPr>
            <a:xfrm>
              <a:off x="10402539" y="-1504286"/>
              <a:ext cx="2421924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key parameters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99A554-5437-814C-8BF1-21DDB9B481F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9311025" y="-1098603"/>
              <a:ext cx="2302476" cy="8964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DD63C0B-7E52-0E42-AB80-3577BCE3B772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1613501" y="-1098603"/>
              <a:ext cx="2047103" cy="82227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05B1C2-1E81-1A44-B501-5EF88FF41799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1613501" y="-1098603"/>
              <a:ext cx="2034746" cy="113119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4A819C6-7AAF-9F49-B2A9-26A224883986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9669371" y="-1098603"/>
              <a:ext cx="1944130" cy="115590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66699B-0BFF-4140-854A-9BCF7CCF0C80}"/>
              </a:ext>
            </a:extLst>
          </p:cNvPr>
          <p:cNvGrpSpPr/>
          <p:nvPr/>
        </p:nvGrpSpPr>
        <p:grpSpPr>
          <a:xfrm>
            <a:off x="7698259" y="4435111"/>
            <a:ext cx="3719385" cy="479925"/>
            <a:chOff x="9220040" y="2296886"/>
            <a:chExt cx="3719385" cy="4799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B81A53-29D3-BA4E-B64A-4361297C5B54}"/>
                </a:ext>
              </a:extLst>
            </p:cNvPr>
            <p:cNvSpPr txBox="1"/>
            <p:nvPr/>
          </p:nvSpPr>
          <p:spPr>
            <a:xfrm>
              <a:off x="10095014" y="2296886"/>
              <a:ext cx="2844411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click for examples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3556462-3B4F-C74E-AC43-612C81EB016E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9220040" y="2499728"/>
              <a:ext cx="874974" cy="2770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EF84E-8447-AF21-B655-71D5DCC77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09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corpus?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7225" y="1760229"/>
            <a:ext cx="5797550" cy="3927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AA5E7C-8882-5A03-5814-73707B043A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9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corpus?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299370" y="5697984"/>
            <a:ext cx="9216230" cy="14215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7200" indent="-276225" algn="l" defTabSz="457200" rtl="0" eaLnBrk="1" fontAlgn="base" hangingPunct="1">
              <a:lnSpc>
                <a:spcPts val="2400"/>
              </a:lnSpc>
              <a:spcBef>
                <a:spcPts val="480"/>
              </a:spcBef>
              <a:spcAft>
                <a:spcPct val="0"/>
              </a:spcAft>
              <a:buClr>
                <a:srgbClr val="003366"/>
              </a:buClr>
              <a:buSzPct val="100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750888" indent="-276225" algn="l" defTabSz="457200" rtl="0" eaLnBrk="1" fontAlgn="base" hangingPunct="1">
              <a:lnSpc>
                <a:spcPts val="2200"/>
              </a:lnSpc>
              <a:spcBef>
                <a:spcPts val="432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Lucida Grande" charset="0"/>
              <a:buChar char="●"/>
              <a:defRPr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1201738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defRPr sz="16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443038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defRPr sz="16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655763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defRPr sz="16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406A36-43B3-5E4E-BC59-F0189354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01" y="4758966"/>
            <a:ext cx="10926680" cy="1791110"/>
          </a:xfrm>
        </p:spPr>
        <p:txBody>
          <a:bodyPr/>
          <a:lstStyle/>
          <a:p>
            <a:r>
              <a:rPr lang="en-US" sz="2800"/>
              <a:t>Corpus as </a:t>
            </a:r>
            <a:r>
              <a:rPr lang="en-US" sz="2800">
                <a:solidFill>
                  <a:schemeClr val="accent1"/>
                </a:solidFill>
              </a:rPr>
              <a:t>electronic text collection </a:t>
            </a:r>
            <a:r>
              <a:rPr lang="en-US" sz="2800"/>
              <a:t>(archive / database)</a:t>
            </a:r>
          </a:p>
          <a:p>
            <a:pPr lvl="1"/>
            <a:r>
              <a:rPr lang="en-US" sz="2400"/>
              <a:t>wide sense: common in computational linguistics &amp; digital humanities</a:t>
            </a:r>
            <a:endParaRPr lang="en-US" sz="3200"/>
          </a:p>
          <a:p>
            <a:r>
              <a:rPr lang="en-US" sz="2800"/>
              <a:t>Corpus as </a:t>
            </a:r>
            <a:r>
              <a:rPr lang="en-US" sz="2800">
                <a:solidFill>
                  <a:schemeClr val="accent2"/>
                </a:solidFill>
              </a:rPr>
              <a:t>representative sample </a:t>
            </a:r>
            <a:r>
              <a:rPr lang="en-US" sz="2800"/>
              <a:t>of language</a:t>
            </a:r>
          </a:p>
          <a:p>
            <a:pPr lvl="1"/>
            <a:r>
              <a:rPr lang="en-US" sz="2400"/>
              <a:t>narrow sense: dominant in corpus linguistics (in narrow sense)</a:t>
            </a:r>
          </a:p>
        </p:txBody>
      </p:sp>
      <p:pic>
        <p:nvPicPr>
          <p:cNvPr id="10" name="Content Placeholder 4" descr="corpus_ODE.png">
            <a:extLst>
              <a:ext uri="{FF2B5EF4-FFF2-40B4-BE49-F238E27FC236}">
                <a16:creationId xmlns:a16="http://schemas.microsoft.com/office/drawing/2014/main" id="{C3B3F462-6765-1A42-9576-6C1AB916A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053035" y="1203479"/>
            <a:ext cx="8085930" cy="3265143"/>
          </a:xfrm>
          <a:prstGeom prst="roundRect">
            <a:avLst>
              <a:gd name="adj" fmla="val 7872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4DCEAE-CC24-3741-B80A-9B66E2640BC5}"/>
              </a:ext>
            </a:extLst>
          </p:cNvPr>
          <p:cNvSpPr/>
          <p:nvPr/>
        </p:nvSpPr>
        <p:spPr>
          <a:xfrm>
            <a:off x="2310581" y="2428569"/>
            <a:ext cx="6892413" cy="560438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9AD0A-C1EA-4794-85A6-E37071441B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9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corpus linguistics?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/>
              <a:t>Corpus linguistics as a </a:t>
            </a:r>
            <a:r>
              <a:rPr lang="en-US" sz="2400">
                <a:solidFill>
                  <a:schemeClr val="accent2"/>
                </a:solidFill>
              </a:rPr>
              <a:t>methodology</a:t>
            </a:r>
          </a:p>
          <a:p>
            <a:pPr lvl="1"/>
            <a:r>
              <a:rPr lang="en-US" sz="2000"/>
              <a:t>(one form of) empirical evidence</a:t>
            </a:r>
            <a:br>
              <a:rPr lang="en-US" sz="2000"/>
            </a:br>
            <a:r>
              <a:rPr lang="en-US" sz="2000"/>
              <a:t>for linguistic research</a:t>
            </a:r>
          </a:p>
          <a:p>
            <a:pPr lvl="1"/>
            <a:r>
              <a:rPr lang="en-US" sz="2000"/>
              <a:t>corpus design &amp; practical aspects</a:t>
            </a:r>
          </a:p>
          <a:p>
            <a:pPr lvl="1"/>
            <a:r>
              <a:rPr lang="en-US" sz="2000"/>
              <a:t>development of software tools</a:t>
            </a:r>
          </a:p>
          <a:p>
            <a:pPr lvl="1"/>
            <a:r>
              <a:rPr lang="en-US" sz="2000"/>
              <a:t>quantitative analysis techniques,</a:t>
            </a:r>
            <a:br>
              <a:rPr lang="en-US" sz="2000"/>
            </a:br>
            <a:r>
              <a:rPr lang="en-US" sz="2000"/>
              <a:t>often in terms of frequency comparison</a:t>
            </a:r>
          </a:p>
          <a:p>
            <a:pPr lvl="1"/>
            <a:endParaRPr lang="en-US" sz="2000"/>
          </a:p>
          <a:p>
            <a:r>
              <a:rPr lang="en-US" sz="2400"/>
              <a:t>Corpus linguistics as </a:t>
            </a:r>
            <a:r>
              <a:rPr lang="en-US" sz="2400">
                <a:solidFill>
                  <a:schemeClr val="accent2"/>
                </a:solidFill>
              </a:rPr>
              <a:t>discipline</a:t>
            </a:r>
          </a:p>
          <a:p>
            <a:pPr lvl="1"/>
            <a:r>
              <a:rPr lang="en-US" sz="2000"/>
              <a:t>concordance, collocations, keywords</a:t>
            </a:r>
          </a:p>
          <a:p>
            <a:pPr lvl="1"/>
            <a:r>
              <a:rPr lang="en-US" sz="2000"/>
              <a:t>language in use, not language as system</a:t>
            </a:r>
          </a:p>
          <a:p>
            <a:pPr lvl="1"/>
            <a:r>
              <a:rPr lang="en-US" sz="2000"/>
              <a:t>language as a medium ➞ applied CL</a:t>
            </a:r>
          </a:p>
          <a:p>
            <a:pPr lvl="1"/>
            <a:r>
              <a:rPr lang="en-US" sz="2000"/>
              <a:t>typical research topics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/>
              <a:t>Corpus-</a:t>
            </a:r>
            <a:r>
              <a:rPr lang="en-US" sz="2400">
                <a:solidFill>
                  <a:schemeClr val="accent2"/>
                </a:solidFill>
              </a:rPr>
              <a:t>based</a:t>
            </a:r>
            <a:r>
              <a:rPr lang="en-US" sz="2400"/>
              <a:t> research</a:t>
            </a:r>
          </a:p>
          <a:p>
            <a:pPr lvl="1"/>
            <a:r>
              <a:rPr lang="en-US" sz="2000"/>
              <a:t>verification of hypotheses and</a:t>
            </a:r>
            <a:br>
              <a:rPr lang="en-US" sz="2000"/>
            </a:br>
            <a:r>
              <a:rPr lang="en-US" sz="2000"/>
              <a:t>theoretical predictions</a:t>
            </a:r>
          </a:p>
          <a:p>
            <a:pPr lvl="1"/>
            <a:r>
              <a:rPr lang="en-US" sz="2000"/>
              <a:t>compilation of specialised corpora</a:t>
            </a:r>
          </a:p>
          <a:p>
            <a:pPr lvl="1"/>
            <a:r>
              <a:rPr lang="en-US" sz="2000"/>
              <a:t>exploration of specific constructions</a:t>
            </a:r>
          </a:p>
          <a:p>
            <a:pPr lvl="1"/>
            <a:r>
              <a:rPr lang="en-US" sz="2000"/>
              <a:t>statistical significance of differences,</a:t>
            </a:r>
            <a:br>
              <a:rPr lang="en-US" sz="2000"/>
            </a:br>
            <a:r>
              <a:rPr lang="en-US" sz="2000"/>
              <a:t>data analysis as discovery procedure</a:t>
            </a:r>
          </a:p>
          <a:p>
            <a:pPr lvl="1"/>
            <a:endParaRPr lang="en-US" sz="2000"/>
          </a:p>
          <a:p>
            <a:r>
              <a:rPr lang="en-US" sz="2400"/>
              <a:t>Corpus-</a:t>
            </a:r>
            <a:r>
              <a:rPr lang="en-US" sz="2400">
                <a:solidFill>
                  <a:schemeClr val="accent2"/>
                </a:solidFill>
              </a:rPr>
              <a:t>driven</a:t>
            </a:r>
            <a:r>
              <a:rPr lang="en-US" sz="2400"/>
              <a:t> research</a:t>
            </a:r>
          </a:p>
          <a:p>
            <a:pPr lvl="1"/>
            <a:r>
              <a:rPr lang="en-US" sz="2000"/>
              <a:t>“trust the text” (Sinclair 2004)</a:t>
            </a:r>
          </a:p>
          <a:p>
            <a:pPr lvl="1"/>
            <a:r>
              <a:rPr lang="en-US" sz="2000"/>
              <a:t>purely empirical, inductive, contextualised</a:t>
            </a:r>
          </a:p>
          <a:p>
            <a:pPr lvl="1"/>
            <a:r>
              <a:rPr lang="en-US" sz="2000"/>
              <a:t>socio-political discourses &amp; rhetoric</a:t>
            </a:r>
          </a:p>
          <a:p>
            <a:pPr lvl="1"/>
            <a:r>
              <a:rPr lang="en-US" sz="2000"/>
              <a:t>sociolinguistic &amp; functional aspects</a:t>
            </a:r>
            <a:br>
              <a:rPr lang="en-US" sz="2000"/>
            </a:br>
            <a:r>
              <a:rPr lang="en-US" sz="2000"/>
              <a:t>language variation</a:t>
            </a:r>
            <a:br>
              <a:rPr lang="en-US" sz="2000"/>
            </a:br>
            <a:r>
              <a:rPr lang="en-US" sz="2000"/>
              <a:t>computational lexicography</a:t>
            </a:r>
            <a:br>
              <a:rPr lang="en-US" sz="2000"/>
            </a:br>
            <a:r>
              <a:rPr lang="en-US" sz="2000"/>
              <a:t>language pedagogy (➞ CALL)</a:t>
            </a:r>
            <a:br>
              <a:rPr lang="en-US" sz="2000"/>
            </a:br>
            <a:r>
              <a:rPr lang="en-US" sz="2000"/>
              <a:t>…</a:t>
            </a:r>
          </a:p>
          <a:p>
            <a:pPr lvl="1"/>
            <a:endParaRPr lang="en-US" sz="2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B28C3-94D3-DADC-2C86-76D9CEA50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2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Corpus linguistics vs. Theoretical linguistics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975" indent="0">
              <a:spcAft>
                <a:spcPts val="300"/>
              </a:spcAft>
              <a:buNone/>
            </a:pPr>
            <a:r>
              <a:rPr lang="en-US" sz="2200" b="1">
                <a:solidFill>
                  <a:schemeClr val="tx2"/>
                </a:solidFill>
              </a:rPr>
              <a:t>Corpus linguistics</a:t>
            </a:r>
          </a:p>
          <a:p>
            <a:pPr>
              <a:spcAft>
                <a:spcPts val="300"/>
              </a:spcAft>
            </a:pPr>
            <a:r>
              <a:rPr lang="en-US" sz="2200"/>
              <a:t>long tradition in esp. British linguistics</a:t>
            </a:r>
            <a:br>
              <a:rPr lang="en-US" sz="2200"/>
            </a:br>
            <a:r>
              <a:rPr lang="en-US" sz="2200"/>
              <a:t>since 1950s (Quirk, Firth, Sinclair, Leech, …)</a:t>
            </a:r>
          </a:p>
          <a:p>
            <a:pPr>
              <a:spcAft>
                <a:spcPts val="300"/>
              </a:spcAft>
            </a:pPr>
            <a:r>
              <a:rPr lang="en-US" sz="2200"/>
              <a:t>based on corpus data,</a:t>
            </a:r>
            <a:br>
              <a:rPr lang="en-US" sz="2200"/>
            </a:br>
            <a:r>
              <a:rPr lang="en-US" sz="2200"/>
              <a:t>i.e. authentic language use</a:t>
            </a:r>
          </a:p>
          <a:p>
            <a:pPr>
              <a:spcAft>
                <a:spcPts val="300"/>
              </a:spcAft>
            </a:pPr>
            <a:r>
              <a:rPr lang="en-US" sz="2200"/>
              <a:t>empiricist / inductive</a:t>
            </a:r>
          </a:p>
          <a:p>
            <a:pPr>
              <a:spcAft>
                <a:spcPts val="300"/>
              </a:spcAft>
            </a:pPr>
            <a:r>
              <a:rPr lang="en-US" sz="2200"/>
              <a:t>patterns &amp; preferences</a:t>
            </a:r>
          </a:p>
          <a:p>
            <a:pPr>
              <a:spcAft>
                <a:spcPts val="300"/>
              </a:spcAft>
            </a:pPr>
            <a:r>
              <a:rPr lang="en-US" sz="2200"/>
              <a:t>frequency</a:t>
            </a:r>
          </a:p>
          <a:p>
            <a:pPr>
              <a:spcAft>
                <a:spcPts val="300"/>
              </a:spcAft>
            </a:pPr>
            <a:r>
              <a:rPr lang="en-US" sz="2200"/>
              <a:t>“ordinary” language in use</a:t>
            </a:r>
          </a:p>
          <a:p>
            <a:pPr>
              <a:spcAft>
                <a:spcPts val="300"/>
              </a:spcAft>
            </a:pPr>
            <a:r>
              <a:rPr lang="en-US" sz="2200"/>
              <a:t>empirical validation of theory,</a:t>
            </a:r>
            <a:br>
              <a:rPr lang="en-US" sz="2200"/>
            </a:br>
            <a:r>
              <a:rPr lang="en-US" sz="2200"/>
              <a:t>induction of new hypotheses</a:t>
            </a:r>
          </a:p>
          <a:p>
            <a:pPr>
              <a:spcAft>
                <a:spcPts val="300"/>
              </a:spcAft>
            </a:pPr>
            <a:r>
              <a:rPr lang="en-US" sz="2200"/>
              <a:t>goals: language use, language as medium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975" indent="0">
              <a:spcAft>
                <a:spcPts val="300"/>
              </a:spcAft>
              <a:buNone/>
            </a:pPr>
            <a:r>
              <a:rPr lang="en-US" sz="2200" b="1">
                <a:solidFill>
                  <a:schemeClr val="tx2"/>
                </a:solidFill>
              </a:rPr>
              <a:t>Generative linguistics</a:t>
            </a:r>
          </a:p>
          <a:p>
            <a:pPr>
              <a:spcAft>
                <a:spcPts val="300"/>
              </a:spcAft>
            </a:pPr>
            <a:r>
              <a:rPr lang="en-US" sz="2200"/>
              <a:t>mainstream of theoretical linguistics</a:t>
            </a:r>
            <a:br>
              <a:rPr lang="en-US" sz="2200"/>
            </a:br>
            <a:r>
              <a:rPr lang="en-US" sz="2200"/>
              <a:t>since early 1960s (Chomsky 1957)</a:t>
            </a:r>
          </a:p>
          <a:p>
            <a:pPr>
              <a:spcAft>
                <a:spcPts val="300"/>
              </a:spcAft>
            </a:pPr>
            <a:r>
              <a:rPr lang="en-US" sz="2200"/>
              <a:t>based on introspection and</a:t>
            </a:r>
            <a:br>
              <a:rPr lang="en-US" sz="2200"/>
            </a:br>
            <a:r>
              <a:rPr lang="en-US" sz="2200"/>
              <a:t>grammaticality judgements</a:t>
            </a:r>
          </a:p>
          <a:p>
            <a:pPr>
              <a:spcAft>
                <a:spcPts val="300"/>
              </a:spcAft>
            </a:pPr>
            <a:r>
              <a:rPr lang="en-US" sz="2200"/>
              <a:t>rationalist / deductive</a:t>
            </a:r>
          </a:p>
          <a:p>
            <a:pPr>
              <a:spcAft>
                <a:spcPts val="300"/>
              </a:spcAft>
            </a:pPr>
            <a:r>
              <a:rPr lang="en-US" sz="2200"/>
              <a:t>rules</a:t>
            </a:r>
          </a:p>
          <a:p>
            <a:pPr>
              <a:spcAft>
                <a:spcPts val="300"/>
              </a:spcAft>
            </a:pPr>
            <a:r>
              <a:rPr lang="en-US" sz="2200"/>
              <a:t>yes / no (grammaticality)</a:t>
            </a:r>
          </a:p>
          <a:p>
            <a:pPr>
              <a:spcAft>
                <a:spcPts val="300"/>
              </a:spcAft>
            </a:pPr>
            <a:r>
              <a:rPr lang="en-US" sz="2200"/>
              <a:t>language system, border cases</a:t>
            </a:r>
          </a:p>
          <a:p>
            <a:pPr>
              <a:spcAft>
                <a:spcPts val="300"/>
              </a:spcAft>
            </a:pPr>
            <a:r>
              <a:rPr lang="en-US" sz="2200"/>
              <a:t>theory developed on basis of individual (invented) examples</a:t>
            </a:r>
          </a:p>
          <a:p>
            <a:pPr>
              <a:spcAft>
                <a:spcPts val="300"/>
              </a:spcAft>
            </a:pPr>
            <a:r>
              <a:rPr lang="en-US" sz="2200"/>
              <a:t>goal: cognitive account of language faculty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3DFE1-5C20-C37C-12AA-E0C9C12327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1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Module </a:t>
            </a:r>
            <a:r>
              <a:rPr lang="en-US" b="1">
                <a:solidFill>
                  <a:schemeClr val="accent1"/>
                </a:solidFill>
              </a:rPr>
              <a:t>Corpus Linguistics </a:t>
            </a:r>
            <a:r>
              <a:rPr lang="en-US"/>
              <a:t>(MA English Studies, MA Linguistik)</a:t>
            </a:r>
          </a:p>
          <a:p>
            <a:pPr lvl="1"/>
            <a:r>
              <a:rPr lang="en-US"/>
              <a:t>HS </a:t>
            </a:r>
            <a:r>
              <a:rPr lang="en-US" i="1"/>
              <a:t>Corpus Linguistics</a:t>
            </a:r>
            <a:r>
              <a:rPr lang="en-US"/>
              <a:t> (7 credits) | </a:t>
            </a:r>
            <a:r>
              <a:rPr lang="en-US">
                <a:solidFill>
                  <a:schemeClr val="accent1"/>
                </a:solidFill>
              </a:rPr>
              <a:t>Fri 10–12</a:t>
            </a:r>
            <a:r>
              <a:rPr lang="en-US"/>
              <a:t>, CIP pool (0.320, Bismarckstr. 12)</a:t>
            </a:r>
          </a:p>
          <a:p>
            <a:pPr lvl="1"/>
            <a:r>
              <a:rPr lang="en-US"/>
              <a:t>Ü </a:t>
            </a:r>
            <a:r>
              <a:rPr lang="en-US" i="1"/>
              <a:t>The corpus linguist's essential toolbox </a:t>
            </a:r>
            <a:r>
              <a:rPr lang="en-US"/>
              <a:t>(3 credits) | </a:t>
            </a:r>
            <a:r>
              <a:rPr lang="en-US">
                <a:solidFill>
                  <a:schemeClr val="accent1"/>
                </a:solidFill>
              </a:rPr>
              <a:t>Fri 12–14</a:t>
            </a:r>
            <a:r>
              <a:rPr lang="en-US"/>
              <a:t>, CIP pool | lecturer: </a:t>
            </a:r>
            <a:r>
              <a:rPr lang="en-US">
                <a:solidFill>
                  <a:schemeClr val="accent1"/>
                </a:solidFill>
              </a:rPr>
              <a:t>Dr. Besim Kabashi</a:t>
            </a:r>
          </a:p>
          <a:p>
            <a:r>
              <a:rPr lang="en-US"/>
              <a:t>Module </a:t>
            </a:r>
            <a:r>
              <a:rPr lang="en-US" b="1">
                <a:solidFill>
                  <a:schemeClr val="accent1"/>
                </a:solidFill>
              </a:rPr>
              <a:t>Korpuslinguistik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(BA Linguistische Informatik)</a:t>
            </a:r>
          </a:p>
          <a:p>
            <a:pPr lvl="1"/>
            <a:r>
              <a:rPr lang="en-US"/>
              <a:t>HS </a:t>
            </a:r>
            <a:r>
              <a:rPr lang="en-US" i="1"/>
              <a:t>Korpuslinguistik </a:t>
            </a:r>
            <a:r>
              <a:rPr lang="en-US"/>
              <a:t>(5 credits) | </a:t>
            </a:r>
            <a:r>
              <a:rPr lang="en-US">
                <a:solidFill>
                  <a:schemeClr val="accent1"/>
                </a:solidFill>
              </a:rPr>
              <a:t>Fri 10–12</a:t>
            </a:r>
            <a:r>
              <a:rPr lang="en-US"/>
              <a:t>, CIP pool</a:t>
            </a:r>
          </a:p>
          <a:p>
            <a:pPr lvl="1"/>
            <a:r>
              <a:rPr lang="en-US"/>
              <a:t>Ü </a:t>
            </a:r>
            <a:r>
              <a:rPr lang="en-US" i="1"/>
              <a:t>Statistik für Korpuslinguisten </a:t>
            </a:r>
            <a:r>
              <a:rPr lang="en-US"/>
              <a:t>(5 credits) | </a:t>
            </a:r>
            <a:r>
              <a:rPr lang="en-US">
                <a:solidFill>
                  <a:schemeClr val="accent1"/>
                </a:solidFill>
              </a:rPr>
              <a:t>Tue 14–16</a:t>
            </a:r>
            <a:r>
              <a:rPr lang="en-US"/>
              <a:t>, CIP pool | lecturer: </a:t>
            </a:r>
            <a:r>
              <a:rPr lang="en-US">
                <a:solidFill>
                  <a:schemeClr val="accent1"/>
                </a:solidFill>
              </a:rPr>
              <a:t>Philipp Heinrich, M.Sc.</a:t>
            </a:r>
            <a:endParaRPr lang="en-US"/>
          </a:p>
          <a:p>
            <a:pPr lvl="1"/>
            <a:endParaRPr lang="en-US"/>
          </a:p>
          <a:p>
            <a:r>
              <a:rPr lang="en-US"/>
              <a:t>Presentation</a:t>
            </a:r>
          </a:p>
          <a:p>
            <a:pPr lvl="1"/>
            <a:r>
              <a:rPr lang="en-US"/>
              <a:t>discussion of research paper(s), ideally combined with small corpus study / replication of findings</a:t>
            </a:r>
          </a:p>
          <a:p>
            <a:pPr lvl="1"/>
            <a:r>
              <a:rPr lang="en-US"/>
              <a:t>with presentation slides, duration: 15–20 minutes + 10 min discussion</a:t>
            </a:r>
          </a:p>
          <a:p>
            <a:pPr lvl="1"/>
            <a:endParaRPr lang="en-US"/>
          </a:p>
          <a:p>
            <a:r>
              <a:rPr lang="en-US"/>
              <a:t>Term paper (only MA)</a:t>
            </a:r>
          </a:p>
          <a:p>
            <a:pPr lvl="1"/>
            <a:r>
              <a:rPr lang="en-US"/>
              <a:t>ca. 15 pages, usually based on the presentation (and feedback from discussion)</a:t>
            </a:r>
          </a:p>
          <a:p>
            <a:pPr lvl="1"/>
            <a:r>
              <a:rPr lang="en-US"/>
              <a:t>grade: term paper (HS, 70%) + exercises (Ü, 30%)</a:t>
            </a:r>
          </a:p>
          <a:p>
            <a:pPr marL="975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83857-3EB8-1237-11E7-2C9B5E6447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79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Semester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73050" indent="-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chemeClr val="accent1"/>
                </a:solidFill>
              </a:rPr>
              <a:t>29.04.</a:t>
            </a:r>
            <a:r>
              <a:rPr lang="en-US" sz="2400"/>
              <a:t>	Introduction + Techniques of CL</a:t>
            </a:r>
          </a:p>
          <a:p>
            <a:pPr marL="626088" lvl="1">
              <a:lnSpc>
                <a:spcPct val="100000"/>
              </a:lnSpc>
              <a:tabLst>
                <a:tab pos="1152525" algn="l"/>
              </a:tabLst>
            </a:pPr>
            <a:r>
              <a:rPr lang="en-US" sz="2200"/>
              <a:t>get-to-know, a first look at a corpus</a:t>
            </a:r>
          </a:p>
          <a:p>
            <a:pPr marL="273050" indent="-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chemeClr val="accent1"/>
                </a:solidFill>
              </a:rPr>
              <a:t>06.05.</a:t>
            </a:r>
            <a:r>
              <a:rPr lang="en-US" sz="2400"/>
              <a:t>	Fundamentals</a:t>
            </a:r>
          </a:p>
          <a:p>
            <a:pPr marL="626088" lvl="1">
              <a:lnSpc>
                <a:spcPct val="100000"/>
              </a:lnSpc>
              <a:tabLst>
                <a:tab pos="1239838" algn="l"/>
              </a:tabLst>
            </a:pPr>
            <a:r>
              <a:rPr lang="en-US" sz="2200"/>
              <a:t>list of presentation topics</a:t>
            </a:r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chemeClr val="accent1"/>
                </a:solidFill>
              </a:rPr>
              <a:t>13.05.</a:t>
            </a:r>
            <a:r>
              <a:rPr lang="en-US" sz="2400"/>
              <a:t>	Statistical analysis: frequency data</a:t>
            </a:r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chemeClr val="accent1"/>
                </a:solidFill>
              </a:rPr>
              <a:t>20.05.</a:t>
            </a:r>
            <a:r>
              <a:rPr lang="en-US" sz="2400"/>
              <a:t>	Corpus compilation &amp; annotation</a:t>
            </a:r>
          </a:p>
          <a:p>
            <a:pPr marL="626088" lvl="1">
              <a:lnSpc>
                <a:spcPct val="100000"/>
              </a:lnSpc>
              <a:tabLst>
                <a:tab pos="1152525" algn="l"/>
              </a:tabLst>
            </a:pPr>
            <a:r>
              <a:rPr lang="en-US" sz="2200"/>
              <a:t>discussion on coprus design</a:t>
            </a:r>
          </a:p>
          <a:p>
            <a:pPr marL="626088" lvl="1">
              <a:lnSpc>
                <a:spcPct val="100000"/>
              </a:lnSpc>
              <a:tabLst>
                <a:tab pos="1239838" algn="l"/>
              </a:tabLst>
            </a:pPr>
            <a:r>
              <a:rPr lang="en-US" sz="2200"/>
              <a:t>assignment of presentation topics</a:t>
            </a:r>
          </a:p>
          <a:p>
            <a:pPr marL="626088" lvl="1">
              <a:lnSpc>
                <a:spcPct val="100000"/>
              </a:lnSpc>
              <a:tabLst>
                <a:tab pos="1152525" algn="l"/>
              </a:tabLst>
            </a:pPr>
            <a:endParaRPr lang="en-US" sz="2200"/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chemeClr val="accent1"/>
                </a:solidFill>
              </a:rPr>
              <a:t>27.05.	</a:t>
            </a:r>
            <a:r>
              <a:rPr lang="en-US" sz="2400"/>
              <a:t>Hands-on: </a:t>
            </a:r>
            <a:r>
              <a:rPr lang="en-US" sz="2400">
                <a:solidFill>
                  <a:schemeClr val="accent2"/>
                </a:solidFill>
              </a:rPr>
              <a:t>CADS &amp; MMDA</a:t>
            </a:r>
            <a:r>
              <a:rPr lang="en-US" sz="2400"/>
              <a:t> 1</a:t>
            </a:r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chemeClr val="accent1"/>
                </a:solidFill>
              </a:rPr>
              <a:t>03.06.	</a:t>
            </a:r>
            <a:r>
              <a:rPr lang="en-US" sz="2400"/>
              <a:t>Hands-on: </a:t>
            </a:r>
            <a:r>
              <a:rPr lang="en-US" sz="2400">
                <a:solidFill>
                  <a:schemeClr val="accent2"/>
                </a:solidFill>
              </a:rPr>
              <a:t>CADS &amp; MMDA</a:t>
            </a:r>
            <a:r>
              <a:rPr lang="en-US" sz="2400"/>
              <a:t> 2</a:t>
            </a:r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chemeClr val="accent1"/>
                </a:solidFill>
              </a:rPr>
              <a:t>10.06.	</a:t>
            </a:r>
            <a:r>
              <a:rPr lang="en-US" sz="2400"/>
              <a:t>Hands-on: </a:t>
            </a:r>
            <a:r>
              <a:rPr lang="en-US" sz="2400">
                <a:solidFill>
                  <a:schemeClr val="accent2"/>
                </a:solidFill>
              </a:rPr>
              <a:t>CADS &amp; MMDA</a:t>
            </a:r>
            <a:r>
              <a:rPr lang="en-US" sz="2400"/>
              <a:t> 3</a:t>
            </a:r>
          </a:p>
          <a:p>
            <a:pPr marL="0" indent="0">
              <a:lnSpc>
                <a:spcPct val="100000"/>
              </a:lnSpc>
              <a:buNone/>
              <a:tabLst>
                <a:tab pos="1152525" algn="l"/>
              </a:tabLst>
            </a:pP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204B-53C8-AA48-B8A4-B6172BEDC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4380" y="1008672"/>
            <a:ext cx="5792006" cy="5399328"/>
          </a:xfrm>
        </p:spPr>
        <p:txBody>
          <a:bodyPr/>
          <a:lstStyle/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rgbClr val="003866"/>
                </a:solidFill>
              </a:rPr>
              <a:t>17.06.	</a:t>
            </a:r>
            <a:r>
              <a:rPr lang="en-US" sz="2400">
                <a:solidFill>
                  <a:srgbClr val="000000"/>
                </a:solidFill>
              </a:rPr>
              <a:t> Corpus queries &amp; indexing</a:t>
            </a:r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rgbClr val="003866"/>
                </a:solidFill>
              </a:rPr>
              <a:t>24.06.	</a:t>
            </a:r>
            <a:r>
              <a:rPr lang="en-US" sz="2400">
                <a:solidFill>
                  <a:srgbClr val="000000"/>
                </a:solidFill>
              </a:rPr>
              <a:t> Statistical analysis: non-randomness</a:t>
            </a:r>
          </a:p>
          <a:p>
            <a:pPr marL="626088" lvl="1">
              <a:lnSpc>
                <a:spcPct val="100000"/>
              </a:lnSpc>
              <a:tabLst>
                <a:tab pos="1152525" algn="l"/>
              </a:tabLst>
            </a:pPr>
            <a:endParaRPr lang="en-US" sz="2200">
              <a:solidFill>
                <a:srgbClr val="003866"/>
              </a:solidFill>
            </a:endParaRPr>
          </a:p>
          <a:p>
            <a:pPr marL="273050" lvl="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rgbClr val="003866"/>
                </a:solidFill>
              </a:rPr>
              <a:t>01.07.	</a:t>
            </a:r>
            <a:r>
              <a:rPr lang="en-US" sz="2400">
                <a:solidFill>
                  <a:srgbClr val="000000"/>
                </a:solidFill>
              </a:rPr>
              <a:t> Student presentations 1–3</a:t>
            </a:r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rgbClr val="003866"/>
                </a:solidFill>
              </a:rPr>
              <a:t>08.07.	</a:t>
            </a:r>
            <a:r>
              <a:rPr lang="en-US" sz="2400">
                <a:solidFill>
                  <a:srgbClr val="000000"/>
                </a:solidFill>
              </a:rPr>
              <a:t> Student presentations 4–6</a:t>
            </a:r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rgbClr val="003866"/>
                </a:solidFill>
              </a:rPr>
              <a:t>15.07.	</a:t>
            </a:r>
            <a:r>
              <a:rPr lang="en-US" sz="2400">
                <a:solidFill>
                  <a:srgbClr val="000000"/>
                </a:solidFill>
              </a:rPr>
              <a:t> Student presentations 7–9</a:t>
            </a:r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rgbClr val="003866"/>
                </a:solidFill>
              </a:rPr>
              <a:t>22.07.	</a:t>
            </a:r>
            <a:r>
              <a:rPr lang="en-US" sz="2400">
                <a:solidFill>
                  <a:srgbClr val="000000"/>
                </a:solidFill>
              </a:rPr>
              <a:t> Student presentations 10–12</a:t>
            </a:r>
          </a:p>
          <a:p>
            <a:pPr marL="273050">
              <a:lnSpc>
                <a:spcPct val="100000"/>
              </a:lnSpc>
              <a:tabLst>
                <a:tab pos="1152525" algn="l"/>
              </a:tabLst>
            </a:pPr>
            <a:r>
              <a:rPr lang="en-US" sz="2400">
                <a:solidFill>
                  <a:srgbClr val="003866"/>
                </a:solidFill>
              </a:rPr>
              <a:t>29.07.	</a:t>
            </a:r>
            <a:r>
              <a:rPr lang="en-US" sz="2400">
                <a:solidFill>
                  <a:srgbClr val="000000"/>
                </a:solidFill>
              </a:rPr>
              <a:t> Student presentations 13–15</a:t>
            </a:r>
          </a:p>
          <a:p>
            <a:pPr marL="626088" lvl="1">
              <a:lnSpc>
                <a:spcPct val="100000"/>
              </a:lnSpc>
              <a:tabLst>
                <a:tab pos="1152525" algn="l"/>
              </a:tabLst>
            </a:pPr>
            <a:r>
              <a:rPr lang="en-US" sz="2200">
                <a:solidFill>
                  <a:srgbClr val="000000"/>
                </a:solidFill>
              </a:rPr>
              <a:t>summary &amp; final discussion</a:t>
            </a:r>
          </a:p>
          <a:p>
            <a:pPr marL="626088" lvl="1">
              <a:lnSpc>
                <a:spcPct val="100000"/>
              </a:lnSpc>
              <a:tabLst>
                <a:tab pos="1152525" algn="l"/>
              </a:tabLst>
            </a:pPr>
            <a:r>
              <a:rPr lang="en-US" sz="2200">
                <a:solidFill>
                  <a:srgbClr val="000000"/>
                </a:solidFill>
              </a:rPr>
              <a:t>instructions and Q&amp;A for term papers</a:t>
            </a:r>
          </a:p>
          <a:p>
            <a:pPr marL="273050" lvl="0">
              <a:lnSpc>
                <a:spcPct val="100000"/>
              </a:lnSpc>
              <a:tabLst>
                <a:tab pos="1152525" algn="l"/>
              </a:tabLst>
            </a:pPr>
            <a:endParaRPr lang="en-US" sz="2400">
              <a:solidFill>
                <a:srgbClr val="000000"/>
              </a:solidFill>
            </a:endParaRPr>
          </a:p>
          <a:p>
            <a:pPr marL="273050" lvl="0">
              <a:lnSpc>
                <a:spcPct val="100000"/>
              </a:lnSpc>
              <a:tabLst>
                <a:tab pos="1152525" algn="l"/>
              </a:tabLst>
            </a:pPr>
            <a:endParaRPr lang="en-US" sz="240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258D0-E636-63B2-3162-EA0CD84AF4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58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73E3F1-193B-1F4A-9D2D-B4F492F7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 feature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D4B712-C7B6-9648-B70D-8BFAA9BA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Hands-on block of three sessions with practical corpus study</a:t>
            </a:r>
          </a:p>
          <a:p>
            <a:r>
              <a:rPr lang="en-US"/>
              <a:t>Ties into cutting-edge research on </a:t>
            </a:r>
            <a:r>
              <a:rPr lang="en-US">
                <a:solidFill>
                  <a:schemeClr val="accent2"/>
                </a:solidFill>
              </a:rPr>
              <a:t>digital hermeneutics</a:t>
            </a:r>
          </a:p>
          <a:p>
            <a:pPr lvl="1"/>
            <a:r>
              <a:rPr lang="en-US"/>
              <a:t>theoretical </a:t>
            </a:r>
            <a:r>
              <a:rPr lang="en-US">
                <a:solidFill>
                  <a:schemeClr val="accent1"/>
                </a:solidFill>
              </a:rPr>
              <a:t>framework</a:t>
            </a:r>
            <a:r>
              <a:rPr lang="en-US"/>
              <a:t> and hermeneutic </a:t>
            </a:r>
            <a:r>
              <a:rPr lang="en-US">
                <a:solidFill>
                  <a:schemeClr val="accent1"/>
                </a:solidFill>
              </a:rPr>
              <a:t>methodology</a:t>
            </a:r>
            <a:r>
              <a:rPr lang="en-US"/>
              <a:t> for corpus-assisted discourse analysis (CADS)</a:t>
            </a:r>
          </a:p>
          <a:p>
            <a:pPr lvl="1"/>
            <a:r>
              <a:rPr lang="en-US"/>
              <a:t>innovative software support for qualitative-quantitative studies: </a:t>
            </a:r>
            <a:r>
              <a:rPr lang="en-US">
                <a:solidFill>
                  <a:schemeClr val="accent1"/>
                </a:solidFill>
              </a:rPr>
              <a:t>MMDA toolkit</a:t>
            </a:r>
          </a:p>
          <a:p>
            <a:pPr lvl="1"/>
            <a:endParaRPr lang="en-US"/>
          </a:p>
          <a:p>
            <a:r>
              <a:rPr lang="en-US"/>
              <a:t>Preliminary schedule</a:t>
            </a:r>
          </a:p>
          <a:p>
            <a:pPr marL="814388" lvl="1" indent="-457200">
              <a:buFont typeface="+mj-lt"/>
              <a:buAutoNum type="arabicPeriod"/>
            </a:pPr>
            <a:r>
              <a:rPr lang="en-US"/>
              <a:t>Introduction to CADS</a:t>
            </a:r>
          </a:p>
          <a:p>
            <a:pPr marL="814388" lvl="1" indent="-457200">
              <a:buFont typeface="+mj-lt"/>
              <a:buAutoNum type="arabicPeriod"/>
            </a:pPr>
            <a:r>
              <a:rPr lang="en-US"/>
              <a:t>Group work: corpus study on hermeneutic methodology</a:t>
            </a:r>
          </a:p>
          <a:p>
            <a:pPr marL="814388" lvl="1" indent="-457200">
              <a:buFont typeface="+mj-lt"/>
              <a:buAutoNum type="arabicPeriod"/>
            </a:pPr>
            <a:r>
              <a:rPr lang="en-US"/>
              <a:t>Group work: corpus study using MMDA toolkit vs. traditional corpus software</a:t>
            </a:r>
          </a:p>
          <a:p>
            <a:pPr marL="814388" lvl="1" indent="-457200">
              <a:buFont typeface="+mj-lt"/>
              <a:buAutoNum type="arabicPeriod"/>
            </a:pPr>
            <a:endParaRPr lang="en-US"/>
          </a:p>
          <a:p>
            <a:pPr marL="347050" indent="-342900"/>
            <a:r>
              <a:rPr lang="en-US"/>
              <a:t>Co-teachers for this block (PhD researchers @ CCL)</a:t>
            </a:r>
          </a:p>
          <a:p>
            <a:pPr marL="700088" lvl="1" indent="-342900"/>
            <a:r>
              <a:rPr lang="en-US">
                <a:solidFill>
                  <a:schemeClr val="accent2"/>
                </a:solidFill>
              </a:rPr>
              <a:t>Nathan Dykes</a:t>
            </a:r>
            <a:r>
              <a:rPr lang="en-US"/>
              <a:t>, M.A. (framework &amp; methodology for CADS)</a:t>
            </a:r>
          </a:p>
          <a:p>
            <a:pPr marL="700088" lvl="1" indent="-342900"/>
            <a:r>
              <a:rPr lang="en-US">
                <a:solidFill>
                  <a:schemeClr val="accent2"/>
                </a:solidFill>
              </a:rPr>
              <a:t>Philipp Heinrich</a:t>
            </a:r>
            <a:r>
              <a:rPr lang="en-US"/>
              <a:t>, M.Sc. (MMDA development)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D7004-3B38-807D-D089-53CD5F60A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573461"/>
      </p:ext>
    </p:extLst>
  </p:cSld>
  <p:clrMapOvr>
    <a:masterClrMapping/>
  </p:clrMapOvr>
</p:sld>
</file>

<file path=ppt/theme/theme1.xml><?xml version="1.0" encoding="utf-8"?>
<a:theme xmlns:a="http://schemas.openxmlformats.org/drawingml/2006/main" name="FAU Presentation Evert">
  <a:themeElements>
    <a:clrScheme name="Grundlagen CL 1">
      <a:dk1>
        <a:srgbClr val="000000"/>
      </a:dk1>
      <a:lt1>
        <a:srgbClr val="FFFFFF"/>
      </a:lt1>
      <a:dk2>
        <a:srgbClr val="003865"/>
      </a:dk2>
      <a:lt2>
        <a:srgbClr val="F3EEDF"/>
      </a:lt2>
      <a:accent1>
        <a:srgbClr val="003866"/>
      </a:accent1>
      <a:accent2>
        <a:srgbClr val="8D1428"/>
      </a:accent2>
      <a:accent3>
        <a:srgbClr val="009B6E"/>
      </a:accent3>
      <a:accent4>
        <a:srgbClr val="98A3AE"/>
      </a:accent4>
      <a:accent5>
        <a:srgbClr val="C99313"/>
      </a:accent5>
      <a:accent6>
        <a:srgbClr val="00B1EB"/>
      </a:accent6>
      <a:hlink>
        <a:srgbClr val="003865"/>
      </a:hlink>
      <a:folHlink>
        <a:srgbClr val="003765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FAU Presentation Evert.potx</Template>
  <TotalTime>7022</TotalTime>
  <Words>1157</Words>
  <Application>Microsoft Macintosh PowerPoint</Application>
  <PresentationFormat>Widescreen</PresentationFormat>
  <Paragraphs>198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Candara</vt:lpstr>
      <vt:lpstr>Consolas</vt:lpstr>
      <vt:lpstr>Helvetica Neue</vt:lpstr>
      <vt:lpstr>Lucida Grande</vt:lpstr>
      <vt:lpstr>FAU Presentation Evert</vt:lpstr>
      <vt:lpstr>HS Corpus Linguistics / Korpuslinguistik  1. Introduction &amp; Techniques of corpus linguistics</vt:lpstr>
      <vt:lpstr>Language</vt:lpstr>
      <vt:lpstr>What is a corpus?</vt:lpstr>
      <vt:lpstr>What is a corpus?</vt:lpstr>
      <vt:lpstr>What is corpus linguistics?</vt:lpstr>
      <vt:lpstr>Corpus linguistics vs. Theoretical linguistics</vt:lpstr>
      <vt:lpstr>Requirements</vt:lpstr>
      <vt:lpstr>Semester overview</vt:lpstr>
      <vt:lpstr>Special feature</vt:lpstr>
      <vt:lpstr>Introductions</vt:lpstr>
      <vt:lpstr>Techniques of corpus linguistics: A hands-on example</vt:lpstr>
      <vt:lpstr>Techniques of corpus linguistics: A hands-on example</vt:lpstr>
      <vt:lpstr>Simple search</vt:lpstr>
      <vt:lpstr>Concordance (kwic = key word in context)</vt:lpstr>
      <vt:lpstr>Extended context display with formatting</vt:lpstr>
      <vt:lpstr>Create subcorpus for targeted search</vt:lpstr>
      <vt:lpstr>Frequency list for hashtags</vt:lpstr>
      <vt:lpstr>Keywords vs. reference corpus</vt:lpstr>
      <vt:lpstr>Sorted concordance: great</vt:lpstr>
      <vt:lpstr>Frequency breakdown: fake</vt:lpstr>
      <vt:lpstr>Time for a closer look: fake news</vt:lpstr>
      <vt:lpstr>Distribution across metadata categories</vt:lpstr>
      <vt:lpstr>Collocation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</dc:creator>
  <cp:lastModifiedBy>Evert, Stephanie</cp:lastModifiedBy>
  <cp:revision>969</cp:revision>
  <cp:lastPrinted>2011-07-19T13:40:57Z</cp:lastPrinted>
  <dcterms:created xsi:type="dcterms:W3CDTF">2011-04-01T11:47:04Z</dcterms:created>
  <dcterms:modified xsi:type="dcterms:W3CDTF">2022-04-29T07:10:17Z</dcterms:modified>
</cp:coreProperties>
</file>